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96" r:id="rId4"/>
    <p:sldMasterId id="2147483708" r:id="rId5"/>
  </p:sldMasterIdLst>
  <p:notesMasterIdLst>
    <p:notesMasterId r:id="rId40"/>
  </p:notesMasterIdLst>
  <p:sldIdLst>
    <p:sldId id="744" r:id="rId6"/>
    <p:sldId id="739" r:id="rId7"/>
    <p:sldId id="799" r:id="rId8"/>
    <p:sldId id="740" r:id="rId9"/>
    <p:sldId id="800" r:id="rId10"/>
    <p:sldId id="741" r:id="rId11"/>
    <p:sldId id="776" r:id="rId12"/>
    <p:sldId id="777" r:id="rId13"/>
    <p:sldId id="778" r:id="rId14"/>
    <p:sldId id="779" r:id="rId15"/>
    <p:sldId id="780" r:id="rId16"/>
    <p:sldId id="795" r:id="rId17"/>
    <p:sldId id="796" r:id="rId18"/>
    <p:sldId id="797" r:id="rId19"/>
    <p:sldId id="798" r:id="rId20"/>
    <p:sldId id="745" r:id="rId21"/>
    <p:sldId id="770" r:id="rId22"/>
    <p:sldId id="773" r:id="rId23"/>
    <p:sldId id="771" r:id="rId24"/>
    <p:sldId id="748" r:id="rId25"/>
    <p:sldId id="774" r:id="rId26"/>
    <p:sldId id="775" r:id="rId27"/>
    <p:sldId id="747" r:id="rId28"/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768" r:id="rId39"/>
  </p:sldIdLst>
  <p:sldSz cx="12192000" cy="6858000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B1"/>
    <a:srgbClr val="E84F6E"/>
    <a:srgbClr val="01B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24" autoAdjust="0"/>
    <p:restoredTop sz="99823" autoAdjust="0"/>
  </p:normalViewPr>
  <p:slideViewPr>
    <p:cSldViewPr snapToGrid="0">
      <p:cViewPr varScale="1">
        <p:scale>
          <a:sx n="82" d="100"/>
          <a:sy n="82" d="100"/>
        </p:scale>
        <p:origin x="355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648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8657C-BFCD-480A-9D33-DBC343DA306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C0173-7218-4FCF-8E4B-31AC14C57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66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57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5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29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828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839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145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12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66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184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822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154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42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99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023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094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912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24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534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93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3563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0897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91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348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046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5532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843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709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5062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1883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9762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2034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479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02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491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6558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9618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693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4760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0785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355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7050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5350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7673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46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084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9914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8050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078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3675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260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127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3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7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1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0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20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17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67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8328248" y="188640"/>
            <a:ext cx="3672408" cy="1501458"/>
            <a:chOff x="7981054" y="230240"/>
            <a:chExt cx="3672408" cy="1501458"/>
          </a:xfrm>
        </p:grpSpPr>
        <p:pic>
          <p:nvPicPr>
            <p:cNvPr id="5" name="Picture 2" descr="https://bihog.com/wp-content/uploads/2020/02/NABARD-Consultancy-Services-Pvt.-Ltd.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00" b="56406" l="12342" r="87658">
                          <a14:foregroundMark x1="61076" y1="31875" x2="61076" y2="31875"/>
                          <a14:foregroundMark x1="54325" y1="49844" x2="54325" y2="49844"/>
                          <a14:foregroundMark x1="56646" y1="51094" x2="56646" y2="51094"/>
                          <a14:foregroundMark x1="60338" y1="51094" x2="60338" y2="51094"/>
                          <a14:foregroundMark x1="50316" y1="49375" x2="50316" y2="49375"/>
                          <a14:foregroundMark x1="46941" y1="50156" x2="46941" y2="50156"/>
                          <a14:foregroundMark x1="42300" y1="50000" x2="42300" y2="50000"/>
                          <a14:foregroundMark x1="39873" y1="51563" x2="39873" y2="51563"/>
                          <a14:foregroundMark x1="38502" y1="19063" x2="38502" y2="19063"/>
                          <a14:foregroundMark x1="45886" y1="23906" x2="45886" y2="239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4" t="7641" r="12219" b="51715"/>
            <a:stretch/>
          </p:blipFill>
          <p:spPr bwMode="auto">
            <a:xfrm>
              <a:off x="8335926" y="230240"/>
              <a:ext cx="2962664" cy="1193681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7981054" y="1423921"/>
              <a:ext cx="36724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3E29"/>
                  </a:solidFill>
                  <a:latin typeface="Arial Black" panose="020B0A04020102020204" pitchFamily="34" charset="0"/>
                </a:rPr>
                <a:t>NABARD CONSULTANCY SERVICES</a:t>
              </a:r>
              <a:endParaRPr lang="en-IN" sz="1400" b="1" dirty="0">
                <a:solidFill>
                  <a:srgbClr val="003E29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7" name="Picture 6" descr="NABARD-Consultancy-Services-Pvt.-Ltd..png (948×640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0" b="56094" l="36076" r="63819">
                        <a14:foregroundMark x1="46308" y1="30312" x2="46308" y2="30312"/>
                        <a14:foregroundMark x1="41878" y1="32500" x2="41878" y2="32500"/>
                        <a14:foregroundMark x1="39662" y1="51563" x2="39662" y2="51563"/>
                        <a14:foregroundMark x1="41878" y1="52188" x2="41878" y2="52188"/>
                        <a14:foregroundMark x1="45148" y1="51094" x2="45148" y2="51094"/>
                        <a14:foregroundMark x1="49051" y1="51406" x2="49051" y2="51406"/>
                        <a14:foregroundMark x1="52637" y1="51094" x2="52637" y2="51094"/>
                        <a14:foregroundMark x1="56329" y1="50781" x2="56329" y2="50781"/>
                        <a14:foregroundMark x1="60338" y1="49844" x2="60338" y2="49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34" t="7757" r="36058" b="42720"/>
          <a:stretch/>
        </p:blipFill>
        <p:spPr bwMode="auto">
          <a:xfrm>
            <a:off x="839435" y="4788192"/>
            <a:ext cx="1646442" cy="19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30942" y="2717176"/>
            <a:ext cx="9869714" cy="16619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b="1" dirty="0">
                <a:solidFill>
                  <a:prstClr val="black"/>
                </a:solidFill>
              </a:rPr>
              <a:t>PROGRESS REPORT</a:t>
            </a:r>
          </a:p>
          <a:p>
            <a:pPr algn="r"/>
            <a:r>
              <a:rPr lang="en-US" sz="4800" b="1" dirty="0">
                <a:solidFill>
                  <a:prstClr val="black"/>
                </a:solidFill>
              </a:rPr>
              <a:t>DISTRICT: NASHIK</a:t>
            </a:r>
            <a:endParaRPr lang="en-IN" sz="4800" b="1" dirty="0">
              <a:solidFill>
                <a:prstClr val="black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7624" y="27464"/>
            <a:ext cx="3250064" cy="2467436"/>
            <a:chOff x="37624" y="27464"/>
            <a:chExt cx="3250064" cy="2467436"/>
          </a:xfrm>
        </p:grpSpPr>
        <p:pic>
          <p:nvPicPr>
            <p:cNvPr id="8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61" b="95960" l="19722" r="80405">
                          <a14:foregroundMark x1="34640" y1="80808" x2="34640" y2="80808"/>
                          <a14:foregroundMark x1="38432" y1="77778" x2="38432" y2="77778"/>
                          <a14:foregroundMark x1="44248" y1="75758" x2="44248" y2="75758"/>
                          <a14:foregroundMark x1="49810" y1="76768" x2="49810" y2="76768"/>
                          <a14:foregroundMark x1="56384" y1="76263" x2="56384" y2="76263"/>
                          <a14:foregroundMark x1="59798" y1="77946" x2="59798" y2="77946"/>
                          <a14:foregroundMark x1="64855" y1="76263" x2="64855" y2="76263"/>
                          <a14:foregroundMark x1="69912" y1="76936" x2="69912" y2="76936"/>
                          <a14:foregroundMark x1="71934" y1="76431" x2="71934" y2="76431"/>
                          <a14:foregroundMark x1="27939" y1="76431" x2="27939" y2="76431"/>
                          <a14:foregroundMark x1="28951" y1="86195" x2="28951" y2="86195"/>
                          <a14:foregroundMark x1="26802" y1="87879" x2="26802" y2="87879"/>
                          <a14:foregroundMark x1="23767" y1="88889" x2="23767" y2="88889"/>
                          <a14:foregroundMark x1="34134" y1="88552" x2="34134" y2="88552"/>
                          <a14:foregroundMark x1="36410" y1="88552" x2="36410" y2="88552"/>
                          <a14:foregroundMark x1="39949" y1="89057" x2="39949" y2="89057"/>
                          <a14:foregroundMark x1="43363" y1="89226" x2="43363" y2="89226"/>
                          <a14:foregroundMark x1="46018" y1="89562" x2="46018" y2="89562"/>
                          <a14:foregroundMark x1="49305" y1="89394" x2="49305" y2="89394"/>
                          <a14:foregroundMark x1="56131" y1="86195" x2="56131" y2="86195"/>
                          <a14:foregroundMark x1="62200" y1="88047" x2="62200" y2="88047"/>
                          <a14:foregroundMark x1="62579" y1="85354" x2="62579" y2="85354"/>
                          <a14:foregroundMark x1="63717" y1="87374" x2="63717" y2="87374"/>
                          <a14:foregroundMark x1="66751" y1="88047" x2="66751" y2="88047"/>
                          <a14:foregroundMark x1="70164" y1="87879" x2="70164" y2="87879"/>
                          <a14:foregroundMark x1="70038" y1="85017" x2="70038" y2="85017"/>
                          <a14:foregroundMark x1="71302" y1="88047" x2="71302" y2="88047"/>
                          <a14:foregroundMark x1="75474" y1="88215" x2="75474" y2="88215"/>
                          <a14:backgroundMark x1="35145" y1="79798" x2="35145" y2="79798"/>
                          <a14:backgroundMark x1="55879" y1="79966" x2="55879" y2="79966"/>
                          <a14:backgroundMark x1="68521" y1="79966" x2="68521" y2="79966"/>
                          <a14:backgroundMark x1="72566" y1="89226" x2="72566" y2="89226"/>
                          <a14:backgroundMark x1="46903" y1="90067" x2="46903" y2="90067"/>
                          <a14:backgroundMark x1="40076" y1="69360" x2="40076" y2="69360"/>
                          <a14:backgroundMark x1="36662" y1="69360" x2="36662" y2="69360"/>
                          <a14:backgroundMark x1="40455" y1="69360" x2="40455" y2="69360"/>
                          <a14:backgroundMark x1="26169" y1="71549" x2="26169" y2="71549"/>
                          <a14:backgroundMark x1="40582" y1="88047" x2="40582" y2="88047"/>
                          <a14:backgroundMark x1="26296" y1="90067" x2="26296" y2="900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76" t="2344" r="16814"/>
            <a:stretch>
              <a:fillRect/>
            </a:stretch>
          </p:blipFill>
          <p:spPr bwMode="auto">
            <a:xfrm>
              <a:off x="784809" y="550684"/>
              <a:ext cx="1755694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37624" y="27464"/>
              <a:ext cx="3250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1F497D">
                      <a:lumMod val="60000"/>
                      <a:lumOff val="40000"/>
                    </a:srgbClr>
                  </a:solidFill>
                </a:rPr>
                <a:t>JAL JEEVAN MISSION</a:t>
              </a:r>
              <a:endParaRPr lang="en-IN" sz="2800" b="1" dirty="0">
                <a:solidFill>
                  <a:srgbClr val="1F497D">
                    <a:lumMod val="60000"/>
                    <a:lumOff val="40000"/>
                  </a:srgb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491776" y="5754562"/>
            <a:ext cx="3508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1F497D"/>
                </a:solidFill>
              </a:rPr>
              <a:t>NASHIK REGION</a:t>
            </a:r>
          </a:p>
          <a:p>
            <a:pPr algn="r"/>
            <a:r>
              <a:rPr lang="en-US" sz="2400" b="1" dirty="0">
                <a:solidFill>
                  <a:srgbClr val="1F497D"/>
                </a:solidFill>
              </a:rPr>
              <a:t>MARCH, 2023</a:t>
            </a:r>
            <a:endParaRPr lang="en-IN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495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335274"/>
              </p:ext>
            </p:extLst>
          </p:nvPr>
        </p:nvGraphicFramePr>
        <p:xfrm>
          <a:off x="497929" y="1760442"/>
          <a:ext cx="11196139" cy="5000536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17542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Niphad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Niphad Taluka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7942426"/>
                  </a:ext>
                </a:extLst>
              </a:tr>
              <a:tr h="3175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Ramnagar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Aditya Suresh Pangarkar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71,64,017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53.97%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46.14%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33.05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17542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Sinnar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Sinnar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175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Jaygaon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Bandu Ashok Sangle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93,76,220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22.90%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17.13%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16.06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175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Jayprakashnagar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Prathamesh Zagade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66,32,635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5.47%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175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Sangavi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Yashwant Sambhaji Kandalkar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88,72,016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13-06-2022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43335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Shivajinagar(Dapur)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Shantaram Kisan Rakh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71,65,644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175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Sayale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Rahul Daghu Sangale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1,78,50,928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02-02-2023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175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Belu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Shram Safalya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28,27,732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08-04-2022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17542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Surgana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Surgana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175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Rakshasbhuvan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Samadhan Sanjay Karad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51,22,825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26.91%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23.89%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12.24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175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Wangan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Yogesh Ramesh Pangarkar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69,86,107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20.14%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19.45%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13.59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175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Dudhawal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Nilesh Dipak Suryavanshi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49,96,700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6.77%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175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Zagadpada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Sagar Vasant Vinchu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27,57,744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3.25%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43335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Gopalpur &amp; Deshmukh Pada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Nikhil Shantaram Jadhav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56,00,616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1.78%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66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298806"/>
              </p:ext>
            </p:extLst>
          </p:nvPr>
        </p:nvGraphicFramePr>
        <p:xfrm>
          <a:off x="497929" y="1760442"/>
          <a:ext cx="11196139" cy="2326583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Khokari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Shantaram Kisan Rakh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1,60,81,507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32369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Trimbakeshwar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Trimbakeshwar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Pimplad Trimbak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Praful Arunrao Bedse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50,75,002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09-12-2022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21.43%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Alvand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Praphul Arin Rao Bedse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85,11,976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Pegalwadi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Meghraj Suresh Avhad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92,67,820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09-11-2022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Talwade Trimbak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Praful Arunrao Bedse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1,73,46,931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Dapure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Rahul Pradip Singh Pardeshi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57,65,725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834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“New”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03093"/>
              </p:ext>
            </p:extLst>
          </p:nvPr>
        </p:nvGraphicFramePr>
        <p:xfrm>
          <a:off x="497929" y="1760441"/>
          <a:ext cx="11196139" cy="4994752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56768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Baglan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Baglan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Taharabad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M.B. Khatik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3,40,49,909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30-08-2022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19.1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20.15%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68.61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Navegaon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Ishwar Sahebrao Gunjal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51,15,730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10-01-2022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12.23%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Akhatwade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Paresh Deore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1,88,01,201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28-03-2022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4.39%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Kakadgaon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Dipak Chilla Ahire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60,99,674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19-05-2022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Lakhampur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Paresh Parshuram Deore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4,30,14,057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18.29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Antapur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Vinay Ashok Kuwar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1,31,15,971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56768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Chandvad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Chandvad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Malsane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Somnath Karbhari Dige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45,33,850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6.5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59.80%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31.60%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14.33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Bhopane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Nilesh Dipak Suryavanshi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57,63,052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47.15%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44.91%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25.88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56768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Igatpuri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Igatpuri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Shenwad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Snehkumar Sonawane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99,50,155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21-03-2022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16.28%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Kawanai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Kiran Jagath Katale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91,39,498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22-07-2022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5.40%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Taloshi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Shriram Engineers Deshmukh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80,47,528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29-03-2022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4.10%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07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“New”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942039"/>
              </p:ext>
            </p:extLst>
          </p:nvPr>
        </p:nvGraphicFramePr>
        <p:xfrm>
          <a:off x="497929" y="1760441"/>
          <a:ext cx="11196139" cy="499474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Khairgaon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Dawange &amp;Chaudhary Associates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1,25,34,332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Talogh&amp;1 Vadi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Fardin Yushuf Shaikh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1,14,07,085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09-11-2022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Khambale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Akshay Shantaram Jadhav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1,66,66,380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48977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Nashik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Nashik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Vadgaon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Shriram Prabhakar Kashmire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1,66,41,206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1.98%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Dahegaon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Swapnil Bhausaheb Shinde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90,41,170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21-04-2022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Gangavarhe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Swapnil Bhausaheb Shinde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97,33,329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21-04-2022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Savargaon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Swapnil Bhausaheb Shinde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64,30,520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08-04-2022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Nagalwadi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Swapnil Bhausaheb Shinde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96,00,313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26-05-2022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Dari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Meghraj Suraj Avhad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1,92,00,849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4580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Vinchur Gawali&amp;Sultanpur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Dawange &amp;Chaudhary Associates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1,33,22,785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Matori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Sanjay Vitthal Suryavanshi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2,44,21,844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48977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Peth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Peth Taluka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Gavandh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Om Gurudev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80,15,531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61.90%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58.01%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46.50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444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“New”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543376"/>
              </p:ext>
            </p:extLst>
          </p:nvPr>
        </p:nvGraphicFramePr>
        <p:xfrm>
          <a:off x="497929" y="1760441"/>
          <a:ext cx="11196139" cy="4994752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Ligawane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Pradip Bhaupatil Sable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47,88,594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16.21%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Bhadarpada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Sagar Somnath Sonawane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52,62,767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44825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Virmal(Pahuchi Bari)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Shantaram Kisan Rakh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46,38,577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6.69%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44825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Pimpalpada &amp; Mendhpada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Yashnarendra Deshmukh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58,89,656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01-02-2023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6.68%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Junoti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Nikhil Rajendra Deshmukh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71,29,267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4.58%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Bhaygaon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Bhushan Gyaneshwar Chakor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1,05,60,902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06-09-2022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3.16%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Ruipetha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Nitin Ravindra Pagare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1,28,24,138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2.62%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41520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Sinnar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Sinnar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Nirhale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Atish Subhash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1,27,02,968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49.12%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34.55%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43.89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Borkhind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Suvarna Sanchit Shelke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56,42,010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11.65%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Shivde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Kiran Jagannath Katale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2,49,33,046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6.46%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Sawatamali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Shantaram Kisan Rakh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83,78,889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41520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Surgana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Surgana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Karanjul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Nikhil Keshav Mahale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47,59,141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6.13%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304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“New”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681031"/>
              </p:ext>
            </p:extLst>
          </p:nvPr>
        </p:nvGraphicFramePr>
        <p:xfrm>
          <a:off x="497929" y="1760441"/>
          <a:ext cx="11196139" cy="4994751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1300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Galbari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Shriram Prabhakar Kashmire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58,19,779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06-12-2022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5.91%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61263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Ambabarhe(Gp Bhavada)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Yogeshwar Ramesh Pangarkar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63,27,249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3.72%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1300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Hanumantmal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Sagar Govind Vidhate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83,61,114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1300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Patali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Pranav Sanjay Baviskar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42,27,255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14-02-2023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1300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Kahandolsa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Riyaz Kmaruddin Shaikh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63,68,693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1300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Chinchpada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Devandra Jagannath Deore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97,04,015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1300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Ambupada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Kiran Bhausaheb Mhaisdune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44,01,520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13008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Trimbakeshwar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Trimbakeshwar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1300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Deogaon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Shriram Prabhakar Kashmire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1,72,38,879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28-06-2022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53.07%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52.57%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90.62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1300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Take Deogaon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Sanjay Dadasaheb Bhabhad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1,07,83,574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31-03-2022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40.42%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40.05%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43.19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1300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Bhilmal&amp;Pade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Nitin Ravindra Pagare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98,97,340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15.74%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1300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Kojuli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Anil Kale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52,96,317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09-11-2022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6.07%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1300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Kotambi&amp;3Pade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Yogesh Ramesh Pangarkar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60,44,141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1300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Mulegaon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Shriram Prabhakar Kashmire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2,99,54,753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  <a:tr h="31300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Murumbi &amp; Wadi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Atish Subhash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1,46,61,286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1071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8848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51784" y="3075056"/>
            <a:ext cx="388843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</a:rPr>
              <a:t>DASHBOARD</a:t>
            </a:r>
            <a:endParaRPr lang="en-IN" sz="4000" b="1" u="sn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554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179" y="400062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Work Status</a:t>
            </a:r>
            <a:endParaRPr lang="en-IN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48792-AE76-4D75-A64B-DB24860FAEDB}"/>
              </a:ext>
            </a:extLst>
          </p:cNvPr>
          <p:cNvSpPr txBox="1"/>
          <p:nvPr/>
        </p:nvSpPr>
        <p:spPr>
          <a:xfrm>
            <a:off x="41945" y="41945"/>
            <a:ext cx="791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Dashboard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B0691-ABC4-C579-7061-44750FC6E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9019"/>
            <a:ext cx="12192000" cy="161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37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148792-AE76-4D75-A64B-DB24860FAEDB}"/>
              </a:ext>
            </a:extLst>
          </p:cNvPr>
          <p:cNvSpPr txBox="1"/>
          <p:nvPr/>
        </p:nvSpPr>
        <p:spPr>
          <a:xfrm>
            <a:off x="41945" y="41945"/>
            <a:ext cx="791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Dashboard</a:t>
            </a:r>
            <a:endParaRPr lang="en-IN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EB59A-1A22-4C49-8CA1-DCAA3BF408F1}"/>
              </a:ext>
            </a:extLst>
          </p:cNvPr>
          <p:cNvSpPr txBox="1"/>
          <p:nvPr/>
        </p:nvSpPr>
        <p:spPr>
          <a:xfrm>
            <a:off x="47488" y="413532"/>
            <a:ext cx="3162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Progress Milestone</a:t>
            </a:r>
            <a:endParaRPr lang="en-IN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875F48-E3AB-41C0-8B2B-FE05DBF1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00" y="3685890"/>
            <a:ext cx="1675701" cy="6261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E49154-990A-4565-B45F-AA091F726964}"/>
              </a:ext>
            </a:extLst>
          </p:cNvPr>
          <p:cNvSpPr/>
          <p:nvPr/>
        </p:nvSpPr>
        <p:spPr>
          <a:xfrm>
            <a:off x="1374067" y="3967600"/>
            <a:ext cx="1124125" cy="2429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C687B4E-477F-4511-89C7-E27701CD6C62}"/>
              </a:ext>
            </a:extLst>
          </p:cNvPr>
          <p:cNvSpPr/>
          <p:nvPr/>
        </p:nvSpPr>
        <p:spPr>
          <a:xfrm>
            <a:off x="2161827" y="4170444"/>
            <a:ext cx="929716" cy="1127269"/>
          </a:xfrm>
          <a:custGeom>
            <a:avLst/>
            <a:gdLst>
              <a:gd name="connsiteX0" fmla="*/ 0 w 1647825"/>
              <a:gd name="connsiteY0" fmla="*/ 0 h 1057275"/>
              <a:gd name="connsiteX1" fmla="*/ 542925 w 1647825"/>
              <a:gd name="connsiteY1" fmla="*/ 752475 h 1057275"/>
              <a:gd name="connsiteX2" fmla="*/ 1647825 w 1647825"/>
              <a:gd name="connsiteY2" fmla="*/ 1057275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7825" h="1057275">
                <a:moveTo>
                  <a:pt x="0" y="0"/>
                </a:moveTo>
                <a:cubicBezTo>
                  <a:pt x="134144" y="288131"/>
                  <a:pt x="268288" y="576263"/>
                  <a:pt x="542925" y="752475"/>
                </a:cubicBezTo>
                <a:cubicBezTo>
                  <a:pt x="817562" y="928687"/>
                  <a:pt x="1474788" y="1003300"/>
                  <a:pt x="1647825" y="105727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9F6E0-2AC6-9A04-A43F-C81AE26D2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5" y="706454"/>
            <a:ext cx="9036741" cy="305867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96C861-C273-4E5F-AA6D-EB826D6B7C2E}"/>
              </a:ext>
            </a:extLst>
          </p:cNvPr>
          <p:cNvSpPr/>
          <p:nvPr/>
        </p:nvSpPr>
        <p:spPr>
          <a:xfrm>
            <a:off x="1056478" y="2770268"/>
            <a:ext cx="612429" cy="1264444"/>
          </a:xfrm>
          <a:custGeom>
            <a:avLst/>
            <a:gdLst>
              <a:gd name="connsiteX0" fmla="*/ 816572 w 816572"/>
              <a:gd name="connsiteY0" fmla="*/ 0 h 1685925"/>
              <a:gd name="connsiteX1" fmla="*/ 6947 w 816572"/>
              <a:gd name="connsiteY1" fmla="*/ 704850 h 1685925"/>
              <a:gd name="connsiteX2" fmla="*/ 492722 w 816572"/>
              <a:gd name="connsiteY2" fmla="*/ 1685925 h 168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572" h="1685925">
                <a:moveTo>
                  <a:pt x="816572" y="0"/>
                </a:moveTo>
                <a:cubicBezTo>
                  <a:pt x="438747" y="211931"/>
                  <a:pt x="60922" y="423863"/>
                  <a:pt x="6947" y="704850"/>
                </a:cubicBezTo>
                <a:cubicBezTo>
                  <a:pt x="-47028" y="985838"/>
                  <a:pt x="222847" y="1335881"/>
                  <a:pt x="492722" y="168592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EF999-E972-38AF-846F-CD7F70D1E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916" y="3761266"/>
            <a:ext cx="8851235" cy="29995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2F35C4-A636-669E-2143-C3C5032AF068}"/>
              </a:ext>
            </a:extLst>
          </p:cNvPr>
          <p:cNvSpPr/>
          <p:nvPr/>
        </p:nvSpPr>
        <p:spPr>
          <a:xfrm>
            <a:off x="4756485" y="6272464"/>
            <a:ext cx="124326" cy="199924"/>
          </a:xfrm>
          <a:prstGeom prst="rect">
            <a:avLst/>
          </a:prstGeom>
          <a:solidFill>
            <a:srgbClr val="E84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BB9720-8876-B74C-6169-9D1BE50D6748}"/>
              </a:ext>
            </a:extLst>
          </p:cNvPr>
          <p:cNvSpPr/>
          <p:nvPr/>
        </p:nvSpPr>
        <p:spPr>
          <a:xfrm>
            <a:off x="4880811" y="6276475"/>
            <a:ext cx="156410" cy="199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6CF8E-6E1D-A4E9-4EA5-3193BC32BEDA}"/>
              </a:ext>
            </a:extLst>
          </p:cNvPr>
          <p:cNvSpPr txBox="1"/>
          <p:nvPr/>
        </p:nvSpPr>
        <p:spPr>
          <a:xfrm>
            <a:off x="4706618" y="6140132"/>
            <a:ext cx="2279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D8C2C2-1240-EFF8-C727-6868B6D30BC4}"/>
              </a:ext>
            </a:extLst>
          </p:cNvPr>
          <p:cNvSpPr/>
          <p:nvPr/>
        </p:nvSpPr>
        <p:spPr>
          <a:xfrm>
            <a:off x="10436848" y="6272464"/>
            <a:ext cx="124326" cy="199924"/>
          </a:xfrm>
          <a:prstGeom prst="rect">
            <a:avLst/>
          </a:prstGeom>
          <a:solidFill>
            <a:srgbClr val="00C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62C515-9A00-1866-FA5B-33A570074768}"/>
              </a:ext>
            </a:extLst>
          </p:cNvPr>
          <p:cNvSpPr/>
          <p:nvPr/>
        </p:nvSpPr>
        <p:spPr>
          <a:xfrm>
            <a:off x="10560707" y="6279391"/>
            <a:ext cx="156410" cy="199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414F36-BDDB-6341-121F-63D3424F26FE}"/>
              </a:ext>
            </a:extLst>
          </p:cNvPr>
          <p:cNvSpPr txBox="1"/>
          <p:nvPr/>
        </p:nvSpPr>
        <p:spPr>
          <a:xfrm>
            <a:off x="10390351" y="6112088"/>
            <a:ext cx="2279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55643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89277" y="2492922"/>
            <a:ext cx="352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Work Status: </a:t>
            </a:r>
            <a:r>
              <a:rPr lang="en-US" sz="1400" u="sng" dirty="0"/>
              <a:t>“Retro Schemes”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97" y="442349"/>
            <a:ext cx="352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Work Status</a:t>
            </a:r>
            <a:r>
              <a:rPr lang="en-IN" sz="1400" u="sng" dirty="0"/>
              <a:t>: “New Schemes”</a:t>
            </a:r>
            <a:endParaRPr lang="en-US" sz="14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48792-AE76-4D75-A64B-DB24860FAEDB}"/>
              </a:ext>
            </a:extLst>
          </p:cNvPr>
          <p:cNvSpPr txBox="1"/>
          <p:nvPr/>
        </p:nvSpPr>
        <p:spPr>
          <a:xfrm>
            <a:off x="41945" y="41945"/>
            <a:ext cx="791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Dashboard</a:t>
            </a:r>
            <a:endParaRPr lang="en-IN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C7AE99-2137-2736-0DE5-0631E4010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7" y="750126"/>
            <a:ext cx="5721281" cy="3983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BC1D0D-25FD-8D36-4664-35C2132F2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53242"/>
            <a:ext cx="5721281" cy="396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8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203200" y="174171"/>
            <a:ext cx="11776710" cy="784225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+mn-lt"/>
              </a:rPr>
              <a:t>District Work Status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210811"/>
              </p:ext>
            </p:extLst>
          </p:nvPr>
        </p:nvGraphicFramePr>
        <p:xfrm>
          <a:off x="346310" y="1252842"/>
          <a:ext cx="11450738" cy="5430991"/>
        </p:xfrm>
        <a:graphic>
          <a:graphicData uri="http://schemas.openxmlformats.org/drawingml/2006/table">
            <a:tbl>
              <a:tblPr/>
              <a:tblGrid>
                <a:gridCol w="1683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925">
                  <a:extLst>
                    <a:ext uri="{9D8B030D-6E8A-4147-A177-3AD203B41FA5}">
                      <a16:colId xmlns:a16="http://schemas.microsoft.com/office/drawing/2014/main" val="2497114624"/>
                    </a:ext>
                  </a:extLst>
                </a:gridCol>
                <a:gridCol w="201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4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7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359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Taluka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Category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No. of Schemes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Work Order Issued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Work In</a:t>
                      </a:r>
                      <a:r>
                        <a:rPr lang="en-IN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</a:t>
                      </a:r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Progress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Work</a:t>
                      </a:r>
                      <a:r>
                        <a:rPr lang="en-IN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Not S</a:t>
                      </a:r>
                      <a:r>
                        <a:rPr lang="en-US" sz="180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tarted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21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 err="1">
                          <a:effectLst/>
                          <a:latin typeface="Calibri" panose="020F0502020204030204" pitchFamily="34" charset="0"/>
                        </a:rPr>
                        <a:t>Baglan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5886826"/>
                  </a:ext>
                </a:extLst>
              </a:tr>
              <a:tr h="3142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1490983"/>
                  </a:ext>
                </a:extLst>
              </a:tr>
              <a:tr h="31421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 err="1">
                          <a:effectLst/>
                          <a:latin typeface="Calibri" panose="020F0502020204030204" pitchFamily="34" charset="0"/>
                        </a:rPr>
                        <a:t>Chandvad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8574614"/>
                  </a:ext>
                </a:extLst>
              </a:tr>
              <a:tr h="3142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5597233"/>
                  </a:ext>
                </a:extLst>
              </a:tr>
              <a:tr h="314212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Deola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7790261"/>
                  </a:ext>
                </a:extLst>
              </a:tr>
              <a:tr h="314212">
                <a:tc vMerge="1"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9855740"/>
                  </a:ext>
                </a:extLst>
              </a:tr>
              <a:tr h="31421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 err="1">
                          <a:effectLst/>
                          <a:latin typeface="Calibri" panose="020F0502020204030204" pitchFamily="34" charset="0"/>
                        </a:rPr>
                        <a:t>Dindori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8173340"/>
                  </a:ext>
                </a:extLst>
              </a:tr>
              <a:tr h="3142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0636936"/>
                  </a:ext>
                </a:extLst>
              </a:tr>
              <a:tr h="31421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 err="1">
                          <a:effectLst/>
                          <a:latin typeface="Calibri" panose="020F0502020204030204" pitchFamily="34" charset="0"/>
                        </a:rPr>
                        <a:t>Igatpuri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2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6767108"/>
                  </a:ext>
                </a:extLst>
              </a:tr>
              <a:tr h="31421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effectLst/>
                          <a:latin typeface="Calibri" panose="020F0502020204030204" pitchFamily="34" charset="0"/>
                        </a:rPr>
                        <a:t>Kalwan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8188439"/>
                  </a:ext>
                </a:extLst>
              </a:tr>
              <a:tr h="3142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8721351"/>
                  </a:ext>
                </a:extLst>
              </a:tr>
              <a:tr h="31421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effectLst/>
                          <a:latin typeface="Calibri" panose="020F0502020204030204" pitchFamily="34" charset="0"/>
                        </a:rPr>
                        <a:t>Nashik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4144627"/>
                  </a:ext>
                </a:extLst>
              </a:tr>
              <a:tr h="3142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8230415"/>
                  </a:ext>
                </a:extLst>
              </a:tr>
              <a:tr h="31421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effectLst/>
                          <a:latin typeface="Calibri" panose="020F0502020204030204" pitchFamily="34" charset="0"/>
                        </a:rPr>
                        <a:t>Niphad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08865"/>
                  </a:ext>
                </a:extLst>
              </a:tr>
              <a:tr h="3142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995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278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26578" y="2890390"/>
            <a:ext cx="6138845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</a:rPr>
              <a:t>MS – PROJECT</a:t>
            </a:r>
          </a:p>
          <a:p>
            <a:pPr algn="ctr"/>
            <a:r>
              <a:rPr lang="en-US" sz="2400" b="1" dirty="0">
                <a:solidFill>
                  <a:prstClr val="black"/>
                </a:solidFill>
              </a:rPr>
              <a:t>Work in Progress Schemes</a:t>
            </a:r>
            <a:endParaRPr lang="en-IN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923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7817" y="143451"/>
            <a:ext cx="11776365" cy="92334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 dirty="0">
                <a:solidFill>
                  <a:prstClr val="black"/>
                </a:solidFill>
                <a:latin typeface="Calibri"/>
              </a:rPr>
              <a:t>Project Overview</a:t>
            </a:r>
            <a:br>
              <a:rPr lang="en-US" sz="4000" b="1" dirty="0">
                <a:solidFill>
                  <a:prstClr val="black"/>
                </a:solidFill>
                <a:latin typeface="Calibri"/>
              </a:rPr>
            </a:br>
            <a:r>
              <a:rPr lang="en-US" sz="2500" b="1" dirty="0">
                <a:solidFill>
                  <a:prstClr val="black"/>
                </a:solidFill>
                <a:latin typeface="Calibri"/>
              </a:rPr>
              <a:t>Physical Progress </a:t>
            </a:r>
            <a:r>
              <a:rPr lang="en-US" sz="2500" b="1" dirty="0" err="1">
                <a:solidFill>
                  <a:prstClr val="black"/>
                </a:solidFill>
                <a:latin typeface="Calibri"/>
              </a:rPr>
              <a:t>vs</a:t>
            </a:r>
            <a:r>
              <a:rPr lang="en-US" sz="2500" b="1" dirty="0">
                <a:solidFill>
                  <a:prstClr val="black"/>
                </a:solidFill>
                <a:latin typeface="Calibri"/>
              </a:rPr>
              <a:t> Financial Progress </a:t>
            </a:r>
            <a:r>
              <a:rPr lang="en-US" sz="2500" b="1" dirty="0" err="1">
                <a:solidFill>
                  <a:prstClr val="black"/>
                </a:solidFill>
                <a:latin typeface="Calibri"/>
              </a:rPr>
              <a:t>vs</a:t>
            </a:r>
            <a:r>
              <a:rPr lang="en-US" sz="2500" b="1" dirty="0">
                <a:solidFill>
                  <a:prstClr val="black"/>
                </a:solidFill>
                <a:latin typeface="Calibri"/>
              </a:rPr>
              <a:t> Time Overrun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8806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7817" y="124791"/>
            <a:ext cx="11776365" cy="72740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prstClr val="black"/>
                </a:solidFill>
                <a:latin typeface="Calibri"/>
              </a:rPr>
              <a:t>Late Schemes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1588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107668" y="3075057"/>
            <a:ext cx="597666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</a:rPr>
              <a:t>SAMPLE SITE VISIT PHOTOS</a:t>
            </a:r>
            <a:endParaRPr lang="en-IN" sz="4000" b="1" u="sn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11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483169" y="181305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altLang="en-US"/>
              <a:t>Baglan  </a:t>
            </a:r>
            <a:r>
              <a:rPr lang="en-US" altLang="en-US" dirty="0" err="1"/>
              <a:t>Taluka</a:t>
            </a:r>
            <a:endParaRPr lang="en-IN" altLang="en-US" dirty="0"/>
          </a:p>
        </p:txBody>
      </p:sp>
      <p:pic>
        <p:nvPicPr>
          <p:cNvPr id="1026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88" y="1272712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972" y="1272712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8" y="414908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332" y="4158285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5143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483169" y="162644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altLang="en-US"/>
              <a:t>Chandvad </a:t>
            </a:r>
            <a:r>
              <a:rPr lang="en-US" altLang="en-US" dirty="0" err="1"/>
              <a:t>Taluka</a:t>
            </a:r>
            <a:endParaRPr lang="en-IN" altLang="en-US" dirty="0"/>
          </a:p>
        </p:txBody>
      </p:sp>
      <p:pic>
        <p:nvPicPr>
          <p:cNvPr id="2051" name="Picture 3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84" y="1289592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454" y="4148991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080" y="1277148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88" y="415470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5876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83169" y="181305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altLang="en-US"/>
              <a:t>Dindori </a:t>
            </a:r>
            <a:r>
              <a:rPr lang="en-US" altLang="en-US" dirty="0" err="1"/>
              <a:t>Taluka</a:t>
            </a:r>
            <a:endParaRPr lang="en-IN" altLang="en-US" dirty="0"/>
          </a:p>
        </p:txBody>
      </p:sp>
      <p:pic>
        <p:nvPicPr>
          <p:cNvPr id="3074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62" y="1286012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918" y="127438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88" y="4156647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454" y="414608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8420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83169" y="181305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altLang="en-US"/>
              <a:t>Igatpuri </a:t>
            </a:r>
            <a:r>
              <a:rPr lang="en-US" altLang="en-US" dirty="0" err="1"/>
              <a:t>Taluka</a:t>
            </a:r>
            <a:endParaRPr lang="en-IN" altLang="en-US" dirty="0"/>
          </a:p>
        </p:txBody>
      </p:sp>
      <p:pic>
        <p:nvPicPr>
          <p:cNvPr id="4098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5" y="127738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332" y="127738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88" y="4152943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080" y="415470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884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83169" y="181305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altLang="en-US"/>
              <a:t>Kalwan </a:t>
            </a:r>
            <a:r>
              <a:rPr lang="en-US" altLang="en-US" dirty="0" err="1"/>
              <a:t>Taluka</a:t>
            </a:r>
            <a:endParaRPr lang="en-IN" altLang="en-US" dirty="0"/>
          </a:p>
        </p:txBody>
      </p:sp>
      <p:pic>
        <p:nvPicPr>
          <p:cNvPr id="5122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62" y="127738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 preferRelativeResize="0"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7"/>
          <a:stretch/>
        </p:blipFill>
        <p:spPr bwMode="auto">
          <a:xfrm>
            <a:off x="6813828" y="126604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62" y="416310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454" y="415470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6572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83169" y="181305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altLang="en-US"/>
              <a:t>Nashik </a:t>
            </a:r>
            <a:r>
              <a:rPr lang="en-US" altLang="en-US" dirty="0" err="1"/>
              <a:t>Taluka</a:t>
            </a:r>
            <a:endParaRPr lang="en-IN" altLang="en-US" dirty="0"/>
          </a:p>
        </p:txBody>
      </p:sp>
      <p:pic>
        <p:nvPicPr>
          <p:cNvPr id="6147" name="Picture 3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756" y="414908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278477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96" y="4155211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88" y="1264724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874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203200" y="174171"/>
            <a:ext cx="11776710" cy="784225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+mn-lt"/>
              </a:rPr>
              <a:t>District Work Status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853283"/>
              </p:ext>
            </p:extLst>
          </p:nvPr>
        </p:nvGraphicFramePr>
        <p:xfrm>
          <a:off x="346310" y="1252841"/>
          <a:ext cx="11450738" cy="5430992"/>
        </p:xfrm>
        <a:graphic>
          <a:graphicData uri="http://schemas.openxmlformats.org/drawingml/2006/table">
            <a:tbl>
              <a:tblPr/>
              <a:tblGrid>
                <a:gridCol w="1683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925">
                  <a:extLst>
                    <a:ext uri="{9D8B030D-6E8A-4147-A177-3AD203B41FA5}">
                      <a16:colId xmlns:a16="http://schemas.microsoft.com/office/drawing/2014/main" val="2497114624"/>
                    </a:ext>
                  </a:extLst>
                </a:gridCol>
                <a:gridCol w="201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4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7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11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Taluka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Category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No. of Schemes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Work Order Issued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Work In</a:t>
                      </a:r>
                      <a:r>
                        <a:rPr lang="en-IN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</a:t>
                      </a:r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Progress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Work</a:t>
                      </a:r>
                      <a:r>
                        <a:rPr lang="en-IN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Not S</a:t>
                      </a:r>
                      <a:r>
                        <a:rPr lang="en-US" sz="180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tarted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89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effectLst/>
                          <a:latin typeface="Calibri" panose="020F0502020204030204" pitchFamily="34" charset="0"/>
                        </a:rPr>
                        <a:t>Peth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8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6767108"/>
                  </a:ext>
                </a:extLst>
              </a:tr>
              <a:tr h="43689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 err="1">
                          <a:effectLst/>
                          <a:latin typeface="Calibri" panose="020F0502020204030204" pitchFamily="34" charset="0"/>
                        </a:rPr>
                        <a:t>Sinnar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8188439"/>
                  </a:ext>
                </a:extLst>
              </a:tr>
              <a:tr h="4368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8721351"/>
                  </a:ext>
                </a:extLst>
              </a:tr>
              <a:tr h="43689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 err="1">
                          <a:effectLst/>
                          <a:latin typeface="Calibri" panose="020F0502020204030204" pitchFamily="34" charset="0"/>
                        </a:rPr>
                        <a:t>Surgana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4144627"/>
                  </a:ext>
                </a:extLst>
              </a:tr>
              <a:tr h="4368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8230415"/>
                  </a:ext>
                </a:extLst>
              </a:tr>
              <a:tr h="43689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 err="1">
                          <a:effectLst/>
                          <a:latin typeface="Calibri" panose="020F0502020204030204" pitchFamily="34" charset="0"/>
                        </a:rPr>
                        <a:t>Trimbakeshwar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7615829"/>
                  </a:ext>
                </a:extLst>
              </a:tr>
              <a:tr h="4368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0683125"/>
                  </a:ext>
                </a:extLst>
              </a:tr>
              <a:tr h="43689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08865"/>
                  </a:ext>
                </a:extLst>
              </a:tr>
              <a:tr h="4368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995280"/>
                  </a:ext>
                </a:extLst>
              </a:tr>
              <a:tr h="50091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Grand Total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1" dirty="0"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445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83169" y="181305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altLang="en-US"/>
              <a:t>Peth </a:t>
            </a:r>
            <a:r>
              <a:rPr lang="en-US" altLang="en-US" dirty="0" err="1"/>
              <a:t>Taluka</a:t>
            </a:r>
            <a:endParaRPr lang="en-IN" altLang="en-US" dirty="0"/>
          </a:p>
        </p:txBody>
      </p:sp>
      <p:pic>
        <p:nvPicPr>
          <p:cNvPr id="7171" name="Picture 3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88" y="127438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706" y="1276519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19" y="414908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454" y="415470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8344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83169" y="181305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altLang="en-US"/>
              <a:t>Sinnar </a:t>
            </a:r>
            <a:r>
              <a:rPr lang="en-US" altLang="en-US" dirty="0" err="1"/>
              <a:t>Taluka</a:t>
            </a:r>
            <a:endParaRPr lang="en-IN" altLang="en-US" dirty="0"/>
          </a:p>
        </p:txBody>
      </p:sp>
      <p:pic>
        <p:nvPicPr>
          <p:cNvPr id="8194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63" y="127438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27438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63" y="414908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02" y="414908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9621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83169" y="181305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altLang="en-US"/>
              <a:t>  Surgana</a:t>
            </a:r>
            <a:r>
              <a:rPr lang="en-US" altLang="en-US" dirty="0" err="1"/>
              <a:t>Taluka</a:t>
            </a:r>
            <a:endParaRPr lang="en-IN" altLang="en-US" dirty="0"/>
          </a:p>
        </p:txBody>
      </p:sp>
      <p:pic>
        <p:nvPicPr>
          <p:cNvPr id="9218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88" y="1276074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276074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88" y="4158205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392" y="414608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9023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83169" y="181305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altLang="en-US" dirty="0" err="1"/>
              <a:t>Sinnar</a:t>
            </a:r>
            <a:r>
              <a:rPr lang="en-US" altLang="en-US"/>
              <a:t> Talukas</a:t>
            </a:r>
            <a:endParaRPr lang="en-IN" altLang="en-US" dirty="0"/>
          </a:p>
        </p:txBody>
      </p:sp>
      <p:pic>
        <p:nvPicPr>
          <p:cNvPr id="10242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70" y="1279153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706" y="1270527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4" y="415770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706" y="4158571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3825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45319" y="1665287"/>
            <a:ext cx="10901362" cy="3527426"/>
            <a:chOff x="645319" y="1671637"/>
            <a:chExt cx="10901362" cy="3527426"/>
          </a:xfrm>
        </p:grpSpPr>
        <p:pic>
          <p:nvPicPr>
            <p:cNvPr id="4" name="Picture 2" descr="Centre allocates Rs 9289 Cr to J&amp;K Jal Jeevan Mission - Northlin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0512" y="1671637"/>
              <a:ext cx="3990975" cy="229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645319" y="3967163"/>
              <a:ext cx="10901362" cy="1231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17" tIns="60958" rIns="121917" bIns="60958">
              <a:spAutoFit/>
            </a:bodyPr>
            <a:lstStyle/>
            <a:p>
              <a:pPr algn="ctr"/>
              <a:r>
                <a:rPr lang="en-US" sz="7200" dirty="0">
                  <a:ln>
                    <a:solidFill>
                      <a:schemeClr val="accent1">
                        <a:lumMod val="75000"/>
                      </a:schemeClr>
                    </a:solidFill>
                  </a:ln>
                  <a:latin typeface="Arial Black" pitchFamily="34" charset="0"/>
                </a:rPr>
                <a:t>Thank You!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197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7817" y="14345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  <a:latin typeface="Calibri"/>
              </a:rPr>
              <a:t>Executive Summary</a:t>
            </a:r>
            <a:br>
              <a:rPr lang="en-US" sz="4000" b="1" dirty="0">
                <a:solidFill>
                  <a:prstClr val="black"/>
                </a:solidFill>
                <a:latin typeface="Calibri"/>
              </a:rPr>
            </a:br>
            <a:r>
              <a:rPr lang="en-US" sz="2500" b="1" dirty="0">
                <a:solidFill>
                  <a:prstClr val="black"/>
                </a:solidFill>
                <a:latin typeface="Calibri"/>
              </a:rPr>
              <a:t>Work in Progress Schemes</a:t>
            </a:r>
            <a:endParaRPr lang="en-US" b="1" dirty="0"/>
          </a:p>
        </p:txBody>
      </p:sp>
      <p:graphicFrame>
        <p:nvGraphicFramePr>
          <p:cNvPr id="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6717514"/>
              </p:ext>
            </p:extLst>
          </p:nvPr>
        </p:nvGraphicFramePr>
        <p:xfrm>
          <a:off x="373108" y="1303836"/>
          <a:ext cx="11441522" cy="5410710"/>
        </p:xfrm>
        <a:graphic>
          <a:graphicData uri="http://schemas.openxmlformats.org/drawingml/2006/table">
            <a:tbl>
              <a:tblPr/>
              <a:tblGrid>
                <a:gridCol w="1546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6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9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8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972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05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Taluka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Category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Total No. of Schemes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No. of Schemes based on Physical Progress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5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&lt; 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25 &lt;</a:t>
                      </a:r>
                      <a:r>
                        <a:rPr lang="en-IN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50</a:t>
                      </a:r>
                      <a:r>
                        <a:rPr lang="en-IN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&lt;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75%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75</a:t>
                      </a:r>
                      <a:r>
                        <a:rPr lang="en-IN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&lt;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Commissioned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59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 err="1">
                          <a:effectLst/>
                          <a:latin typeface="Calibri" panose="020F0502020204030204" pitchFamily="34" charset="0"/>
                        </a:rPr>
                        <a:t>Baglan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59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59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effectLst/>
                          <a:latin typeface="Calibri" panose="020F0502020204030204" pitchFamily="34" charset="0"/>
                        </a:rPr>
                        <a:t>Chandvad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081502"/>
                  </a:ext>
                </a:extLst>
              </a:tr>
              <a:tr h="30059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057607"/>
                  </a:ext>
                </a:extLst>
              </a:tr>
              <a:tr h="30059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effectLst/>
                          <a:latin typeface="Calibri" panose="020F0502020204030204" pitchFamily="34" charset="0"/>
                        </a:rPr>
                        <a:t>Dindori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018979"/>
                  </a:ext>
                </a:extLst>
              </a:tr>
              <a:tr h="30059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57316"/>
                  </a:ext>
                </a:extLst>
              </a:tr>
              <a:tr h="30059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effectLst/>
                          <a:latin typeface="Calibri" panose="020F0502020204030204" pitchFamily="34" charset="0"/>
                        </a:rPr>
                        <a:t>Igatpuri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231266"/>
                  </a:ext>
                </a:extLst>
              </a:tr>
              <a:tr h="30059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244279"/>
                  </a:ext>
                </a:extLst>
              </a:tr>
              <a:tr h="30059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effectLst/>
                          <a:latin typeface="Calibri" panose="020F0502020204030204" pitchFamily="34" charset="0"/>
                        </a:rPr>
                        <a:t>Kalwan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91334"/>
                  </a:ext>
                </a:extLst>
              </a:tr>
              <a:tr h="30059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717596"/>
                  </a:ext>
                </a:extLst>
              </a:tr>
              <a:tr h="30059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effectLst/>
                          <a:latin typeface="Calibri" panose="020F0502020204030204" pitchFamily="34" charset="0"/>
                        </a:rPr>
                        <a:t>Nashik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0915602"/>
                  </a:ext>
                </a:extLst>
              </a:tr>
              <a:tr h="30059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056086"/>
                  </a:ext>
                </a:extLst>
              </a:tr>
              <a:tr h="30059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effectLst/>
                          <a:latin typeface="Calibri" panose="020F0502020204030204" pitchFamily="34" charset="0"/>
                        </a:rPr>
                        <a:t>Niphad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614644"/>
                  </a:ext>
                </a:extLst>
              </a:tr>
              <a:tr h="30059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842485"/>
                  </a:ext>
                </a:extLst>
              </a:tr>
              <a:tr h="30059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effectLst/>
                          <a:latin typeface="Calibri" panose="020F0502020204030204" pitchFamily="34" charset="0"/>
                        </a:rPr>
                        <a:t>Peth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587983"/>
                  </a:ext>
                </a:extLst>
              </a:tr>
              <a:tr h="30059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160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541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7817" y="14345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  <a:latin typeface="Calibri"/>
              </a:rPr>
              <a:t>Executive Summary</a:t>
            </a:r>
            <a:br>
              <a:rPr lang="en-US" sz="4000" b="1" dirty="0">
                <a:solidFill>
                  <a:prstClr val="black"/>
                </a:solidFill>
                <a:latin typeface="Calibri"/>
              </a:rPr>
            </a:br>
            <a:r>
              <a:rPr lang="en-US" sz="2500" b="1" dirty="0">
                <a:solidFill>
                  <a:prstClr val="black"/>
                </a:solidFill>
                <a:latin typeface="Calibri"/>
              </a:rPr>
              <a:t>Work in Progress Schemes</a:t>
            </a:r>
            <a:endParaRPr lang="en-US" b="1" dirty="0"/>
          </a:p>
        </p:txBody>
      </p:sp>
      <p:graphicFrame>
        <p:nvGraphicFramePr>
          <p:cNvPr id="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935696"/>
              </p:ext>
            </p:extLst>
          </p:nvPr>
        </p:nvGraphicFramePr>
        <p:xfrm>
          <a:off x="373108" y="1303836"/>
          <a:ext cx="11441522" cy="4275975"/>
        </p:xfrm>
        <a:graphic>
          <a:graphicData uri="http://schemas.openxmlformats.org/drawingml/2006/table">
            <a:tbl>
              <a:tblPr/>
              <a:tblGrid>
                <a:gridCol w="1546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6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9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8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972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87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Taluka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Category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Total No. of Schemes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No. of Schemes based on Physical Progress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&lt; 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25 &lt;</a:t>
                      </a:r>
                      <a:r>
                        <a:rPr lang="en-IN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50</a:t>
                      </a:r>
                      <a:r>
                        <a:rPr lang="en-IN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&lt;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75%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75</a:t>
                      </a:r>
                      <a:r>
                        <a:rPr lang="en-IN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&lt;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Commissioned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725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IN" sz="1400" b="1" dirty="0" err="1">
                          <a:effectLst/>
                          <a:latin typeface="Calibri" panose="020F0502020204030204" pitchFamily="34" charset="0"/>
                        </a:rPr>
                        <a:t>Sinnar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7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725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IN" sz="1400" b="1">
                          <a:effectLst/>
                          <a:latin typeface="Calibri" panose="020F0502020204030204" pitchFamily="34" charset="0"/>
                        </a:rPr>
                        <a:t>Surgana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614644"/>
                  </a:ext>
                </a:extLst>
              </a:tr>
              <a:tr h="3887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842485"/>
                  </a:ext>
                </a:extLst>
              </a:tr>
              <a:tr h="388725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IN" sz="1400" b="1">
                          <a:effectLst/>
                          <a:latin typeface="Calibri" panose="020F0502020204030204" pitchFamily="34" charset="0"/>
                        </a:rPr>
                        <a:t>Trimbakeshwar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587983"/>
                  </a:ext>
                </a:extLst>
              </a:tr>
              <a:tr h="3887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160972"/>
                  </a:ext>
                </a:extLst>
              </a:tr>
              <a:tr h="38872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370838"/>
                  </a:ext>
                </a:extLst>
              </a:tr>
              <a:tr h="3887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147346"/>
                  </a:ext>
                </a:extLst>
              </a:tr>
              <a:tr h="38872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474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75628"/>
              </p:ext>
            </p:extLst>
          </p:nvPr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808059"/>
              </p:ext>
            </p:extLst>
          </p:nvPr>
        </p:nvGraphicFramePr>
        <p:xfrm>
          <a:off x="497929" y="1760441"/>
          <a:ext cx="11196139" cy="4994752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56768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Baglan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Baglan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Vathode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Kalyani Sachin Kapadnis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1,78,64,419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30.77%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24.77%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44.25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Waghambe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Anirudh Avinash Kapadnis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97,45,835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48.24%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47.22%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46.02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Morenagar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Abhijit Santosh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2,10,62,650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04-01-2023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17.26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Rahud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M.B Khatik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1,95,14,730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13.21%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Thengode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Girish Milind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1,16,32,474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9.70%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Pathave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Dipak Chila Ahire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1,72,59,374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7.61%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Vatar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Dawange And Chaudhary Associates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74,51,174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3.73%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Kotbel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Sanjay Dadasahbeb Bhabad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1,69,22,333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2.98%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Munjwad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M.B Khatik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1,61,30,609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Shripurvade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Deepak Chila Ahire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87,50,789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13.4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Maliwade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Atish Subash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1,33,58,584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08-09-2022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Thembekhalche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Dipak Chila Ahire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91,57,043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Tembhe Varche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Vinay Ashok Kuwar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87,54,352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28-03-2022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481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057296"/>
              </p:ext>
            </p:extLst>
          </p:nvPr>
        </p:nvGraphicFramePr>
        <p:xfrm>
          <a:off x="497929" y="1760441"/>
          <a:ext cx="11196139" cy="4994752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Mungse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Abhijeet Santosh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1,23,63,755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12.15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Dipak Chilla Ahire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1,00,43,953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Ajmir Saundane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Nitesh Mohan Maalwani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1,71,85,328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15.11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56768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Chandvad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Chandvad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Kalkhode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Saushant Dattatrey Gade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91,15,804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79.41%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78.73%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71.77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Kokankhede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Amol Rajendra Thakare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87,37,248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7.14%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Jambutke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Keshav Tukaram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40,08,267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56768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Dindori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Dindori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Deoghar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Shashikant Sanjay Lahane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30,40,441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72.96%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71.09%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21.61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Savarpada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Kiran Bhaosaheb Mheisdhune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28,85,855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06-09-2022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71.63%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70.44%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20.33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Thepenpada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Kiran Bhausaheb Mheisdhune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16,32,933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41.71%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Savarpathali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Akshay Shantaram Jadhav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53,40,577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32.99%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Materewadi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Kiran Bhausaheb Mhasdune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38,51,169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2.71%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Mokhnal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Umesh Gyandev Ugade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93,42,207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734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306298"/>
              </p:ext>
            </p:extLst>
          </p:nvPr>
        </p:nvGraphicFramePr>
        <p:xfrm>
          <a:off x="497929" y="1760441"/>
          <a:ext cx="11196139" cy="499474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48977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Igatpuri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Igatpuri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Ninavi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Anil Ramchandra Kadalkar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84,85,484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13-06-2022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77.71%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60.84%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51.63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Bhavir Bk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Anil Ramchandra Kandarlar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58,40,884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05-06-2022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50.04%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43.91%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25.65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Kurunwadi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Rushikesh Anil Sahane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1,04,90,163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16.93%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Nandgaon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Dawange And Chaudhary Associates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25,48,245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25-08-2022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Gonde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Sopan Bhaskar Khade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1,51,91,876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9.97%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Adsare Bk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Atish Subhash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1,60,96,688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09-11-2022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5.63%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4580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Bhavali Bk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Shukhkarta Kantubel, Pr. Pr. Shri Shrkhar Narayan Rao Ugle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73,61,118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09-11-2022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11.22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Bambalewadi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Jitendra Balasaheb Zankar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60,20,479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4.46%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Manwedhe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Baburao Eknath Gorve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1,01,76,809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08-02-2022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4.38%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Gambhirwadi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Santosh Shivaji Shinde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47,94,452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Dharnoli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Punjaram Kedu Kale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45,97,558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21-04-2022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2.72%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Nagosli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Praful Arunrao Bedse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80,75,138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09-11-2022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Laxminagar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Sanjay Dadashaheb Bhabad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1,21,17,464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02-08-2022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1.64%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382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966009"/>
              </p:ext>
            </p:extLst>
          </p:nvPr>
        </p:nvGraphicFramePr>
        <p:xfrm>
          <a:off x="497929" y="1760442"/>
          <a:ext cx="11196139" cy="4994743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7519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Nadurvaidya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Dawange And Chaudary Associates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63,66,490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25-08-2022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1.48%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7519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Avachitwadi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Shantaram Kishan Rakh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54,51,864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7519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Borli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1,12,52,541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75191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Kalwan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Kalwan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7519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Verule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Vijay Balasaheb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37,77,578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12.84%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4924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Mangalidar-Virshet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Vijaybalasaheb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58,95,401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10.68%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7519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Dahyane Pale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Ashish Bhagwan Bhamre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34,19,409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4.33%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7519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Warkheda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Om Sai Electricals Services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73,71,896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7519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Dahyane(O)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Sunil Baghad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88,62,033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7519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Katharedigar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Vijay Balasaheb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42,35,644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7519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Shrugarwadi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Nitin Ashok Kakad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38,65,777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7519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Kundane 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Radhakisan Raghunath Bodke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47,29,887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7519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Dhekale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Vijay Balasaheb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58,42,244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8754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4715511|-15368417|-11851413|-11645362|Markido&quot;,&quot;Id&quot;:&quot;641b02563332364bb85213eb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9868</TotalTime>
  <Words>2704</Words>
  <Application>Microsoft Office PowerPoint</Application>
  <PresentationFormat>Widescreen</PresentationFormat>
  <Paragraphs>1620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Arial Black</vt:lpstr>
      <vt:lpstr>Calibri</vt:lpstr>
      <vt:lpstr>Calibri Light</vt:lpstr>
      <vt:lpstr>Office Theme</vt:lpstr>
      <vt:lpstr>1_Office Theme</vt:lpstr>
      <vt:lpstr>2_Office Theme</vt:lpstr>
      <vt:lpstr>4_Office Theme</vt:lpstr>
      <vt:lpstr>5_Office Theme</vt:lpstr>
      <vt:lpstr>PowerPoint Presentation</vt:lpstr>
      <vt:lpstr>District Work Status</vt:lpstr>
      <vt:lpstr>District Work Status</vt:lpstr>
      <vt:lpstr>Executive Summary Work in Progress Schemes</vt:lpstr>
      <vt:lpstr>Executive Summary Work in Progress Schemes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“New”</vt:lpstr>
      <vt:lpstr>Abstract of Schemes – Work in Progress Category – “New”</vt:lpstr>
      <vt:lpstr>Abstract of Schemes – Work in Progress Category – “New”</vt:lpstr>
      <vt:lpstr>Abstract of Schemes – Work in Progress Category – “New”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DeepakRanjan Nayak</dc:creator>
  <cp:lastModifiedBy>Ashutosh Garg</cp:lastModifiedBy>
  <cp:revision>579</cp:revision>
  <dcterms:created xsi:type="dcterms:W3CDTF">2022-03-31T07:35:09Z</dcterms:created>
  <dcterms:modified xsi:type="dcterms:W3CDTF">2023-04-06T09:35:40Z</dcterms:modified>
</cp:coreProperties>
</file>